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9"/>
  </p:notesMasterIdLst>
  <p:handoutMasterIdLst>
    <p:handoutMasterId r:id="rId60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36" r:id="rId29"/>
    <p:sldId id="535" r:id="rId30"/>
    <p:sldId id="558" r:id="rId31"/>
    <p:sldId id="577" r:id="rId32"/>
    <p:sldId id="578" r:id="rId33"/>
    <p:sldId id="562" r:id="rId34"/>
    <p:sldId id="563" r:id="rId35"/>
    <p:sldId id="579" r:id="rId36"/>
    <p:sldId id="572" r:id="rId37"/>
    <p:sldId id="566" r:id="rId38"/>
    <p:sldId id="567" r:id="rId39"/>
    <p:sldId id="573" r:id="rId40"/>
    <p:sldId id="551" r:id="rId41"/>
    <p:sldId id="514" r:id="rId42"/>
    <p:sldId id="543" r:id="rId43"/>
    <p:sldId id="553" r:id="rId44"/>
    <p:sldId id="552" r:id="rId45"/>
    <p:sldId id="559" r:id="rId46"/>
    <p:sldId id="569" r:id="rId47"/>
    <p:sldId id="574" r:id="rId48"/>
    <p:sldId id="515" r:id="rId49"/>
    <p:sldId id="544" r:id="rId50"/>
    <p:sldId id="547" r:id="rId51"/>
    <p:sldId id="548" r:id="rId52"/>
    <p:sldId id="554" r:id="rId53"/>
    <p:sldId id="560" r:id="rId54"/>
    <p:sldId id="575" r:id="rId55"/>
    <p:sldId id="576" r:id="rId56"/>
    <p:sldId id="580" r:id="rId57"/>
    <p:sldId id="389" r:id="rId5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B87"/>
    <a:srgbClr val="C0504D"/>
    <a:srgbClr val="FF8200"/>
    <a:srgbClr val="BF5700"/>
    <a:srgbClr val="1D1A3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73" autoAdjust="0"/>
    <p:restoredTop sz="96412" autoAdjust="0"/>
  </p:normalViewPr>
  <p:slideViewPr>
    <p:cSldViewPr>
      <p:cViewPr varScale="1">
        <p:scale>
          <a:sx n="119" d="100"/>
          <a:sy n="119" d="100"/>
        </p:scale>
        <p:origin x="19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4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9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57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51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67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49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787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220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9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39927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| November 8, 2018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 from Last Class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01-ExcelPlayground, 02-NamedRanges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  <a:br>
              <a:rPr lang="en-US" sz="7200" dirty="0"/>
            </a:br>
            <a:br>
              <a:rPr lang="en-US" sz="7200" dirty="0"/>
            </a:br>
            <a:r>
              <a:rPr lang="en-US" sz="3200" dirty="0"/>
              <a:t>if (a and b) or (c and d)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 (UPDATE)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E5842FF-ED6E-E949-9F36-D75685D32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3" y="864655"/>
            <a:ext cx="8606913" cy="45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Activity: Grade Book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A3C9989-1BB7-E04B-BDDB-857FCD9CC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863600"/>
            <a:ext cx="7480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Activity: Grade Book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3BCDACF-3DF0-0E40-814D-2260E77AC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863600"/>
            <a:ext cx="8115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8839200" cy="653854"/>
          </a:xfrm>
        </p:spPr>
        <p:txBody>
          <a:bodyPr/>
          <a:lstStyle/>
          <a:p>
            <a:r>
              <a:rPr lang="en-US" sz="4000" dirty="0"/>
              <a:t>Class Activity!</a:t>
            </a:r>
            <a:br>
              <a:rPr lang="en-US" sz="4000" dirty="0"/>
            </a:br>
            <a:r>
              <a:rPr lang="en-US" sz="2000" b="0" dirty="0"/>
              <a:t>Review Grade Book</a:t>
            </a:r>
            <a:br>
              <a:rPr lang="en-US" sz="2000" b="0" dirty="0"/>
            </a:b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if (grade &gt;= 90, A, (if grade &gt;= 80, B, if(grade &gt;=70, C, ..D))…)</a:t>
            </a:r>
          </a:p>
        </p:txBody>
      </p:sp>
    </p:spTree>
    <p:extLst>
      <p:ext uri="{BB962C8B-B14F-4D97-AF65-F5344CB8AC3E}">
        <p14:creationId xmlns:p14="http://schemas.microsoft.com/office/powerpoint/2010/main" val="5759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927546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Multiple Worksheets: Produce Sales</a:t>
            </a:r>
          </a:p>
        </p:txBody>
      </p:sp>
    </p:spTree>
    <p:extLst>
      <p:ext uri="{BB962C8B-B14F-4D97-AF65-F5344CB8AC3E}">
        <p14:creationId xmlns:p14="http://schemas.microsoft.com/office/powerpoint/2010/main" val="39988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Activity: Apples &amp; Oranges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3AC82DE-161A-3542-A346-CB61434FF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60" y="741219"/>
            <a:ext cx="3835983" cy="2257149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AAC449-09CC-7D43-9576-EFB1953F4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96" y="741219"/>
            <a:ext cx="3932904" cy="2239254"/>
          </a:xfrm>
          <a:prstGeom prst="rect">
            <a:avLst/>
          </a:prstGeom>
        </p:spPr>
      </p:pic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0B062AA-2A92-BB41-A633-68C9214FF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164227"/>
            <a:ext cx="6324600" cy="1466157"/>
          </a:xfrm>
          <a:prstGeom prst="rect">
            <a:avLst/>
          </a:prstGeom>
        </p:spPr>
      </p:pic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DEEC978-AAE6-AF42-B723-1BA1624F2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4747883"/>
            <a:ext cx="6223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12D7C-0462-3E4F-84DE-892A9414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74208"/>
              </p:ext>
            </p:extLst>
          </p:nvPr>
        </p:nvGraphicFramePr>
        <p:xfrm>
          <a:off x="838200" y="838200"/>
          <a:ext cx="74676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136123427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20509184"/>
                    </a:ext>
                  </a:extLst>
                </a:gridCol>
              </a:tblGrid>
              <a:tr h="63841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Reference the Worksheet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888"/>
                  </a:ext>
                </a:extLst>
              </a:tr>
              <a:tr h="21047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54177"/>
                  </a:ext>
                </a:extLst>
              </a:tr>
              <a:tr h="47026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Conditional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132057"/>
                  </a:ext>
                </a:extLst>
              </a:tr>
              <a:tr h="2272937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422944"/>
                  </a:ext>
                </a:extLst>
              </a:tr>
            </a:tbl>
          </a:graphicData>
        </a:graphic>
      </p:graphicFrame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4510974-2284-0A41-A05C-BA2723D13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4203700"/>
            <a:ext cx="5511800" cy="1816100"/>
          </a:xfrm>
          <a:prstGeom prst="rect">
            <a:avLst/>
          </a:prstGeom>
        </p:spPr>
      </p:pic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0C6B43E-814A-8542-B168-8DF9B9512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25600"/>
            <a:ext cx="3390900" cy="1790700"/>
          </a:xfrm>
          <a:prstGeom prst="rect">
            <a:avLst/>
          </a:prstGeom>
        </p:spPr>
      </p:pic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2081779-DF77-1F4A-97BD-24EC0CD04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625600"/>
            <a:ext cx="3458797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25069-8FBB-594F-8652-A88816A4781F}"/>
              </a:ext>
            </a:extLst>
          </p:cNvPr>
          <p:cNvSpPr txBox="1"/>
          <p:nvPr/>
        </p:nvSpPr>
        <p:spPr>
          <a:xfrm>
            <a:off x="914400" y="152400"/>
            <a:ext cx="72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Apples and Oranges</a:t>
            </a:r>
          </a:p>
        </p:txBody>
      </p:sp>
    </p:spTree>
    <p:extLst>
      <p:ext uri="{BB962C8B-B14F-4D97-AF65-F5344CB8AC3E}">
        <p14:creationId xmlns:p14="http://schemas.microsoft.com/office/powerpoint/2010/main" val="426467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Formatting</a:t>
            </a:r>
          </a:p>
        </p:txBody>
      </p:sp>
    </p:spTree>
    <p:extLst>
      <p:ext uri="{BB962C8B-B14F-4D97-AF65-F5344CB8AC3E}">
        <p14:creationId xmlns:p14="http://schemas.microsoft.com/office/powerpoint/2010/main" val="334132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Group Activity!</a:t>
            </a:r>
            <a:br>
              <a:rPr lang="en-US" sz="4000" dirty="0"/>
            </a:br>
            <a:r>
              <a:rPr lang="en-US" sz="2000" b="0" dirty="0"/>
              <a:t>McDonald Menu</a:t>
            </a:r>
          </a:p>
        </p:txBody>
      </p:sp>
    </p:spTree>
    <p:extLst>
      <p:ext uri="{BB962C8B-B14F-4D97-AF65-F5344CB8AC3E}">
        <p14:creationId xmlns:p14="http://schemas.microsoft.com/office/powerpoint/2010/main" val="100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12D7C-0462-3E4F-84DE-892A9414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81082"/>
              </p:ext>
            </p:extLst>
          </p:nvPr>
        </p:nvGraphicFramePr>
        <p:xfrm>
          <a:off x="838200" y="838200"/>
          <a:ext cx="74676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7600">
                  <a:extLst>
                    <a:ext uri="{9D8B030D-6E8A-4147-A177-3AD203B41FA5}">
                      <a16:colId xmlns:a16="http://schemas.microsoft.com/office/drawing/2014/main" val="1136123427"/>
                    </a:ext>
                  </a:extLst>
                </a:gridCol>
              </a:tblGrid>
              <a:tr h="6384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2-Color Scale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888"/>
                  </a:ext>
                </a:extLst>
              </a:tr>
              <a:tr h="21047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54177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Conditional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32057"/>
                  </a:ext>
                </a:extLst>
              </a:tr>
              <a:tr h="22729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229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725069-8FBB-594F-8652-A88816A4781F}"/>
              </a:ext>
            </a:extLst>
          </p:cNvPr>
          <p:cNvSpPr txBox="1"/>
          <p:nvPr/>
        </p:nvSpPr>
        <p:spPr>
          <a:xfrm>
            <a:off x="914400" y="152400"/>
            <a:ext cx="72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McDonald Menu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473F32C-3D44-F847-AD30-DE8144CC5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4347796"/>
            <a:ext cx="7200900" cy="1672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FF612-C50A-1146-81FC-2D3B429E0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225" y="1540463"/>
            <a:ext cx="3432175" cy="19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 (UPDATE)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0" y="1500668"/>
            <a:ext cx="8040310" cy="32999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" y="5213628"/>
            <a:ext cx="86487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/>
              <a:t>&lt;ENTER PANOPTO LINK HERE&gt;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another powerful tool in Excel arsenal and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Group Activity!</a:t>
            </a:r>
            <a:br>
              <a:rPr lang="en-US" sz="4000" dirty="0"/>
            </a:br>
            <a:r>
              <a:rPr lang="en-US" sz="2000" b="0" dirty="0"/>
              <a:t>Top Songs</a:t>
            </a:r>
          </a:p>
        </p:txBody>
      </p:sp>
    </p:spTree>
    <p:extLst>
      <p:ext uri="{BB962C8B-B14F-4D97-AF65-F5344CB8AC3E}">
        <p14:creationId xmlns:p14="http://schemas.microsoft.com/office/powerpoint/2010/main" val="8976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12D7C-0462-3E4F-84DE-892A9414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35014"/>
              </p:ext>
            </p:extLst>
          </p:nvPr>
        </p:nvGraphicFramePr>
        <p:xfrm>
          <a:off x="898003" y="675620"/>
          <a:ext cx="7467600" cy="568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1136123427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520509184"/>
                    </a:ext>
                  </a:extLst>
                </a:gridCol>
              </a:tblGrid>
              <a:tr h="701711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Filter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Place year in the filter section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888"/>
                  </a:ext>
                </a:extLst>
              </a:tr>
              <a:tr h="138037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Aggregate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Artist as the main category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Name as the subcategory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so all songs are stored under their artist's name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54177"/>
                  </a:ext>
                </a:extLst>
              </a:tr>
              <a:tr h="1433299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Summation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place "artist" into the "Values" section, then count how many times their name appears. 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the sum of "</a:t>
                      </a:r>
                      <a:r>
                        <a:rPr lang="en-US" sz="14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final_score</a:t>
                      </a: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" is fairly self-explanatory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132057"/>
                  </a:ext>
                </a:extLst>
              </a:tr>
              <a:tr h="2173565">
                <a:tc gridSpan="2"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Sorting 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based upon an artist's overall score, click on the "Sum of </a:t>
                      </a:r>
                      <a:r>
                        <a:rPr lang="en-US" sz="14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Final_Score</a:t>
                      </a: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" column within the pivot table and select "Sort From Largest to Smallest"</a:t>
                      </a:r>
                    </a:p>
                  </a:txBody>
                  <a:tcPr>
                    <a:solidFill>
                      <a:srgbClr val="1E4B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4229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725069-8FBB-594F-8652-A88816A4781F}"/>
              </a:ext>
            </a:extLst>
          </p:cNvPr>
          <p:cNvSpPr txBox="1"/>
          <p:nvPr/>
        </p:nvSpPr>
        <p:spPr>
          <a:xfrm>
            <a:off x="914400" y="152400"/>
            <a:ext cx="72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Top Songs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BDAC2-4AB2-F94B-A3D6-034E804D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50" y="914400"/>
            <a:ext cx="3457247" cy="3124200"/>
          </a:xfrm>
          <a:prstGeom prst="rect">
            <a:avLst/>
          </a:prstGeom>
        </p:spPr>
      </p:pic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2A4137E-75C8-774B-BD1E-4C69F4702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30" y="4953000"/>
            <a:ext cx="644134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9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</a:t>
            </a:r>
            <a:r>
              <a:rPr lang="en-US" sz="3200" dirty="0" err="1"/>
              <a:t>Astroid</a:t>
            </a:r>
            <a:r>
              <a:rPr lang="en-US" sz="3200" dirty="0"/>
              <a:t>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Activity!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3A3AEC0-9922-BD49-B597-41FD3D143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838200"/>
            <a:ext cx="804101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 … Cont’d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A1349A7-DA16-E54C-96AB-963F3DF6A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1398"/>
              </p:ext>
            </p:extLst>
          </p:nvPr>
        </p:nvGraphicFramePr>
        <p:xfrm>
          <a:off x="533400" y="990600"/>
          <a:ext cx="80772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79109096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480194322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943492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32AB975-858C-8347-86A9-9A7631BE4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50824"/>
            <a:ext cx="2937232" cy="3974472"/>
          </a:xfrm>
          <a:prstGeom prst="rect">
            <a:avLst/>
          </a:prstGeom>
        </p:spPr>
      </p:pic>
      <p:pic>
        <p:nvPicPr>
          <p:cNvPr id="8" name="Picture 7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9C612971-79D1-054D-A5B8-F4B1F182A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3" y="1250824"/>
            <a:ext cx="4572000" cy="39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912D7C-0462-3E4F-84DE-892A9414F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47148"/>
              </p:ext>
            </p:extLst>
          </p:nvPr>
        </p:nvGraphicFramePr>
        <p:xfrm>
          <a:off x="898003" y="675620"/>
          <a:ext cx="7467600" cy="5688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7600">
                  <a:extLst>
                    <a:ext uri="{9D8B030D-6E8A-4147-A177-3AD203B41FA5}">
                      <a16:colId xmlns:a16="http://schemas.microsoft.com/office/drawing/2014/main" val="1136123427"/>
                    </a:ext>
                  </a:extLst>
                </a:gridCol>
              </a:tblGrid>
              <a:tr h="175769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12888"/>
                  </a:ext>
                </a:extLst>
              </a:tr>
              <a:tr h="39312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1E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724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725069-8FBB-594F-8652-A88816A4781F}"/>
              </a:ext>
            </a:extLst>
          </p:cNvPr>
          <p:cNvSpPr txBox="1"/>
          <p:nvPr/>
        </p:nvSpPr>
        <p:spPr>
          <a:xfrm>
            <a:off x="914400" y="152400"/>
            <a:ext cx="723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Review Product Lookups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7ECF86-1D15-9641-9C7B-E4AB81D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45" y="838200"/>
            <a:ext cx="7017852" cy="1453500"/>
          </a:xfrm>
          <a:prstGeom prst="rect">
            <a:avLst/>
          </a:prstGeom>
        </p:spPr>
      </p:pic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9E3E6DB-7EDD-604B-B24D-46390AD06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1" y="2514600"/>
            <a:ext cx="2546486" cy="1580846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1B1FC3-515B-5342-8D99-D74428E89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11" y="4191000"/>
            <a:ext cx="2546486" cy="2059195"/>
          </a:xfrm>
          <a:prstGeom prst="rect">
            <a:avLst/>
          </a:prstGeom>
        </p:spPr>
      </p:pic>
      <p:pic>
        <p:nvPicPr>
          <p:cNvPr id="19" name="Picture 1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5056E75-58C6-AC42-9BD6-9336847A2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562576"/>
            <a:ext cx="3746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1280</Words>
  <Application>Microsoft Macintosh PowerPoint</Application>
  <PresentationFormat>On-screen Show (4:3)</PresentationFormat>
  <Paragraphs>307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 (UPDATE)</vt:lpstr>
      <vt:lpstr>Class Videos (UPDATE)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01-ExcelPlayground, 02-NamedRanges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  if (a and b) or (c and d)</vt:lpstr>
      <vt:lpstr>Conditionals: If This… Then That</vt:lpstr>
      <vt:lpstr>Conditionals: If This… Then That</vt:lpstr>
      <vt:lpstr>Demo Time! (03-ColorCounter)</vt:lpstr>
      <vt:lpstr>Group Activity: Grade Book</vt:lpstr>
      <vt:lpstr>Group Activity: Grade Book</vt:lpstr>
      <vt:lpstr>Class Activity! Review Grade Book   if (grade &gt;= 90, A, (if grade &gt;= 80, B, if(grade &gt;=70, C, ..D))…)</vt:lpstr>
      <vt:lpstr>Demo Time! Multiple Worksheets: Produce Sales</vt:lpstr>
      <vt:lpstr>Group Activity: Apples &amp; Oranges</vt:lpstr>
      <vt:lpstr>PowerPoint Presentation</vt:lpstr>
      <vt:lpstr>Conditional Formatting</vt:lpstr>
      <vt:lpstr>Group Activity! McDonald Menu</vt:lpstr>
      <vt:lpstr>PowerPoint Presentation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(09-PivotTables)</vt:lpstr>
      <vt:lpstr>Group Activity! Top Songs</vt:lpstr>
      <vt:lpstr>PowerPoint Presentation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Group Activity!</vt:lpstr>
      <vt:lpstr>Group Activity … Cont’d</vt:lpstr>
      <vt:lpstr>PowerPoint Presentation</vt:lpstr>
      <vt:lpstr>Questions 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Egad! It’s Excel</dc:title>
  <dc:creator>SK725 ...</dc:creator>
  <cp:lastModifiedBy>SK725 ...</cp:lastModifiedBy>
  <cp:revision>11</cp:revision>
  <dcterms:created xsi:type="dcterms:W3CDTF">2018-11-04T18:34:18Z</dcterms:created>
  <dcterms:modified xsi:type="dcterms:W3CDTF">2018-11-09T03:31:58Z</dcterms:modified>
</cp:coreProperties>
</file>